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98" r:id="rId3"/>
    <p:sldId id="315" r:id="rId4"/>
    <p:sldId id="314" r:id="rId5"/>
    <p:sldId id="339" r:id="rId6"/>
    <p:sldId id="334" r:id="rId7"/>
    <p:sldId id="338" r:id="rId8"/>
    <p:sldId id="331" r:id="rId9"/>
    <p:sldId id="317" r:id="rId10"/>
    <p:sldId id="337" r:id="rId11"/>
    <p:sldId id="311" r:id="rId12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66844" autoAdjust="0"/>
  </p:normalViewPr>
  <p:slideViewPr>
    <p:cSldViewPr snapToGrid="0" snapToObjects="1">
      <p:cViewPr varScale="1">
        <p:scale>
          <a:sx n="73" d="100"/>
          <a:sy n="73" d="100"/>
        </p:scale>
        <p:origin x="2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21325-333D-A14D-A84F-57B19C305AD2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6514F-BDAF-CE46-94BA-41FB6203296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94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9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2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5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6514F-BDAF-CE46-94BA-41FB620329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0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3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177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0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7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7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8180F-DBA9-2640-872D-89E8568FDD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CE094-F671-2E4B-B624-AA608CEDA2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7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" y="-5360"/>
            <a:ext cx="12192215" cy="6951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445" y="-89545"/>
            <a:ext cx="12342762" cy="7037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/>
          <p:cNvPicPr>
            <a:picLocks noChangeAspect="1"/>
          </p:cNvPicPr>
          <p:nvPr/>
        </p:nvPicPr>
        <p:blipFill>
          <a:blip r:embed="rId4">
            <a:alphaModFix amt="7680"/>
          </a:blip>
          <a:stretch>
            <a:fillRect/>
          </a:stretch>
        </p:blipFill>
        <p:spPr>
          <a:xfrm>
            <a:off x="5569609" y="-3829423"/>
            <a:ext cx="7994589" cy="1279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2018"/>
          <p:cNvSpPr txBox="1"/>
          <p:nvPr/>
        </p:nvSpPr>
        <p:spPr>
          <a:xfrm>
            <a:off x="29106" y="1720301"/>
            <a:ext cx="12218119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r>
              <a:rPr lang="de-DE" sz="10000" dirty="0"/>
              <a:t>Data Science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pic>
        <p:nvPicPr>
          <p:cNvPr id="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609" y="3673173"/>
            <a:ext cx="932053" cy="1491284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</p:spTree>
    <p:extLst>
      <p:ext uri="{BB962C8B-B14F-4D97-AF65-F5344CB8AC3E}">
        <p14:creationId xmlns:p14="http://schemas.microsoft.com/office/powerpoint/2010/main" val="321489808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4696FB2-60BC-E943-A03E-9D91CD45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24" y="2159000"/>
            <a:ext cx="1270000" cy="1270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DBFB0EA-7707-5949-90D7-2E60CEE04361}"/>
              </a:ext>
            </a:extLst>
          </p:cNvPr>
          <p:cNvSpPr txBox="1"/>
          <p:nvPr/>
        </p:nvSpPr>
        <p:spPr>
          <a:xfrm>
            <a:off x="1786336" y="3625749"/>
            <a:ext cx="175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Knowledge </a:t>
            </a:r>
            <a:r>
              <a:rPr lang="de-DE" dirty="0" err="1"/>
              <a:t>Repo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12C368-0AE2-0445-909D-FDE19D1F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82" y="2055240"/>
            <a:ext cx="1906817" cy="147752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CB504D8-6659-C847-AB99-D3D20BC72E26}"/>
              </a:ext>
            </a:extLst>
          </p:cNvPr>
          <p:cNvSpPr txBox="1"/>
          <p:nvPr/>
        </p:nvSpPr>
        <p:spPr>
          <a:xfrm>
            <a:off x="7902703" y="3625749"/>
            <a:ext cx="16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Flex Dashboard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ECA3551-728F-344D-9378-F585B118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477" y="3995081"/>
            <a:ext cx="1941440" cy="194144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13B4EF-0D4C-854C-A406-C41F5CC343F3}"/>
              </a:ext>
            </a:extLst>
          </p:cNvPr>
          <p:cNvSpPr txBox="1"/>
          <p:nvPr/>
        </p:nvSpPr>
        <p:spPr>
          <a:xfrm>
            <a:off x="5320043" y="6074905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AECA56-76B7-4C49-AEA5-77476BBC2EBE}"/>
              </a:ext>
            </a:extLst>
          </p:cNvPr>
          <p:cNvSpPr/>
          <p:nvPr/>
        </p:nvSpPr>
        <p:spPr>
          <a:xfrm>
            <a:off x="3997565" y="720001"/>
            <a:ext cx="3493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 sz="3600" dirty="0" err="1">
                <a:latin typeface="Arial" panose="020B0604020202020204" pitchFamily="34" charset="0"/>
              </a:rPr>
              <a:t>Insights</a:t>
            </a:r>
            <a:r>
              <a:rPr lang="de-AT" sz="3600" dirty="0">
                <a:latin typeface="Arial" panose="020B0604020202020204" pitchFamily="34" charset="0"/>
              </a:rPr>
              <a:t> Sharing</a:t>
            </a:r>
          </a:p>
        </p:txBody>
      </p:sp>
    </p:spTree>
    <p:extLst>
      <p:ext uri="{BB962C8B-B14F-4D97-AF65-F5344CB8AC3E}">
        <p14:creationId xmlns:p14="http://schemas.microsoft.com/office/powerpoint/2010/main" val="24118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" y="-5360"/>
            <a:ext cx="12192215" cy="6951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9" y="-47430"/>
            <a:ext cx="12266002" cy="6993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/>
          <p:cNvPicPr>
            <a:picLocks noChangeAspect="1"/>
          </p:cNvPicPr>
          <p:nvPr/>
        </p:nvPicPr>
        <p:blipFill>
          <a:blip r:embed="rId4">
            <a:alphaModFix amt="7680"/>
          </a:blip>
          <a:stretch>
            <a:fillRect/>
          </a:stretch>
        </p:blipFill>
        <p:spPr>
          <a:xfrm>
            <a:off x="5586862" y="-4442194"/>
            <a:ext cx="7994589" cy="1279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2018"/>
          <p:cNvSpPr txBox="1"/>
          <p:nvPr/>
        </p:nvSpPr>
        <p:spPr>
          <a:xfrm>
            <a:off x="-2151826" y="2567096"/>
            <a:ext cx="12218119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ctr">
              <a:defRPr sz="30000">
                <a:solidFill>
                  <a:srgbClr val="FFFFFF"/>
                </a:solidFill>
                <a:latin typeface="George Neue Black"/>
                <a:ea typeface="George Neue Black"/>
                <a:cs typeface="George Neue Black"/>
                <a:sym typeface="George Neue Black"/>
              </a:defRPr>
            </a:lvl1pPr>
          </a:lstStyle>
          <a:p>
            <a:r>
              <a:rPr lang="de-DE" sz="10000" dirty="0"/>
              <a:t>Thank you</a:t>
            </a:r>
            <a:endParaRPr sz="10000" dirty="0"/>
          </a:p>
        </p:txBody>
      </p:sp>
      <p:sp>
        <p:nvSpPr>
          <p:cNvPr id="24" name="In the Design Team :)"/>
          <p:cNvSpPr txBox="1"/>
          <p:nvPr/>
        </p:nvSpPr>
        <p:spPr>
          <a:xfrm>
            <a:off x="6091936" y="3941761"/>
            <a:ext cx="4623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/>
          <a:p>
            <a:pPr algn="ctr">
              <a:defRPr sz="5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pPr>
            <a:endParaRPr sz="2500" b="1" dirty="0">
              <a:sym typeface="Helvetica"/>
            </a:endParaRPr>
          </a:p>
        </p:txBody>
      </p:sp>
      <p:sp>
        <p:nvSpPr>
          <p:cNvPr id="26" name="by Aniela Drela"/>
          <p:cNvSpPr txBox="1"/>
          <p:nvPr/>
        </p:nvSpPr>
        <p:spPr>
          <a:xfrm>
            <a:off x="6095467" y="6367631"/>
            <a:ext cx="4623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2860" rIns="22860" anchor="ctr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George Neue Bold"/>
                <a:ea typeface="George Neue Bold"/>
                <a:cs typeface="George Neue Bold"/>
                <a:sym typeface="George Neue Bold"/>
              </a:defRPr>
            </a:lvl1pPr>
          </a:lstStyle>
          <a:p>
            <a:endParaRPr sz="1500" dirty="0"/>
          </a:p>
        </p:txBody>
      </p:sp>
      <p:sp>
        <p:nvSpPr>
          <p:cNvPr id="27" name="Text"/>
          <p:cNvSpPr txBox="1"/>
          <p:nvPr/>
        </p:nvSpPr>
        <p:spPr>
          <a:xfrm>
            <a:off x="5881158" y="3266440"/>
            <a:ext cx="46231" cy="230832"/>
          </a:xfrm>
          <a:prstGeom prst="rect">
            <a:avLst/>
          </a:prstGeom>
          <a:ln w="12700">
            <a:miter lim="400000"/>
          </a:ln>
        </p:spPr>
        <p:txBody>
          <a:bodyPr wrap="none" lIns="22860" rIns="22860">
            <a:spAutoFit/>
          </a:bodyPr>
          <a:lstStyle/>
          <a:p>
            <a:endParaRPr sz="9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40" y="1703965"/>
            <a:ext cx="4747259" cy="5241932"/>
          </a:xfrm>
          <a:prstGeom prst="rect">
            <a:avLst/>
          </a:prstGeom>
        </p:spPr>
      </p:pic>
      <p:pic>
        <p:nvPicPr>
          <p:cNvPr id="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653" y="2745650"/>
            <a:ext cx="183694" cy="2939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941716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521" y="-3332"/>
            <a:ext cx="12318521" cy="68613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6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91018A-DF60-1149-9CAD-CFE9E29B4DF1}"/>
              </a:ext>
            </a:extLst>
          </p:cNvPr>
          <p:cNvSpPr/>
          <p:nvPr/>
        </p:nvSpPr>
        <p:spPr>
          <a:xfrm>
            <a:off x="2422745" y="1312334"/>
            <a:ext cx="820292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4000" dirty="0"/>
              <a:t>Topics </a:t>
            </a:r>
            <a:r>
              <a:rPr lang="de-AT" sz="4000" dirty="0" err="1"/>
              <a:t>today</a:t>
            </a:r>
            <a:endParaRPr lang="de-AT" sz="4000" dirty="0"/>
          </a:p>
          <a:p>
            <a:pPr algn="ctr"/>
            <a:endParaRPr lang="de-AT" sz="4000" dirty="0"/>
          </a:p>
          <a:p>
            <a:pPr algn="ctr"/>
            <a:r>
              <a:rPr lang="de-AT" sz="3200" dirty="0" err="1"/>
              <a:t>Our</a:t>
            </a:r>
            <a:r>
              <a:rPr lang="de-AT" sz="3200" dirty="0"/>
              <a:t> Daily </a:t>
            </a:r>
            <a:r>
              <a:rPr lang="de-AT" sz="3200" dirty="0" err="1"/>
              <a:t>job</a:t>
            </a:r>
            <a:endParaRPr lang="de-AT" sz="3200" dirty="0"/>
          </a:p>
          <a:p>
            <a:pPr algn="ctr"/>
            <a:r>
              <a:rPr lang="de-AT" sz="3200" dirty="0" err="1"/>
              <a:t>Experimentation</a:t>
            </a:r>
            <a:r>
              <a:rPr lang="de-AT" sz="3200" dirty="0"/>
              <a:t> (A/B </a:t>
            </a:r>
            <a:r>
              <a:rPr lang="de-AT" sz="3200" dirty="0" err="1"/>
              <a:t>Testing</a:t>
            </a:r>
            <a:r>
              <a:rPr lang="de-AT" sz="3200" dirty="0"/>
              <a:t>, …)</a:t>
            </a:r>
            <a:br>
              <a:rPr lang="de-AT" sz="3200" dirty="0"/>
            </a:br>
            <a:r>
              <a:rPr lang="de-AT" sz="3200" dirty="0" err="1"/>
              <a:t>Machine</a:t>
            </a:r>
            <a:r>
              <a:rPr lang="de-AT" sz="3200" dirty="0"/>
              <a:t> Learning </a:t>
            </a:r>
          </a:p>
          <a:p>
            <a:pPr algn="ctr"/>
            <a:r>
              <a:rPr lang="de-AT" sz="3200" dirty="0" err="1"/>
              <a:t>Self</a:t>
            </a:r>
            <a:r>
              <a:rPr lang="de-AT" sz="3200" dirty="0"/>
              <a:t> Service Analytics</a:t>
            </a:r>
          </a:p>
          <a:p>
            <a:pPr algn="ctr"/>
            <a:r>
              <a:rPr lang="de-AT" sz="3200" dirty="0"/>
              <a:t>„Agile“ Analytics</a:t>
            </a:r>
          </a:p>
          <a:p>
            <a:pPr algn="ctr"/>
            <a:r>
              <a:rPr lang="de-AT" sz="3200" dirty="0" err="1"/>
              <a:t>Insights</a:t>
            </a:r>
            <a:r>
              <a:rPr lang="de-AT" sz="3200" dirty="0"/>
              <a:t> Sharing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805366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4C59C0-3304-2147-84BB-718AD7161A82}"/>
              </a:ext>
            </a:extLst>
          </p:cNvPr>
          <p:cNvSpPr/>
          <p:nvPr/>
        </p:nvSpPr>
        <p:spPr>
          <a:xfrm>
            <a:off x="3424688" y="6102350"/>
            <a:ext cx="65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>
                <a:latin typeface="medium-content-sans-serif-font"/>
              </a:rPr>
              <a:t>Source: Monica </a:t>
            </a:r>
            <a:r>
              <a:rPr lang="de-AT" sz="1400" dirty="0" err="1">
                <a:latin typeface="medium-content-sans-serif-font"/>
              </a:rPr>
              <a:t>Rogati’s</a:t>
            </a:r>
            <a:r>
              <a:rPr lang="de-AT" sz="1400" dirty="0">
                <a:latin typeface="medium-content-sans-serif-font"/>
              </a:rPr>
              <a:t> Medium </a:t>
            </a:r>
            <a:r>
              <a:rPr lang="de-AT" sz="1400" dirty="0" err="1">
                <a:latin typeface="medium-content-sans-serif-font"/>
              </a:rPr>
              <a:t>post</a:t>
            </a:r>
            <a:r>
              <a:rPr lang="de-AT" sz="1400" dirty="0">
                <a:latin typeface="medium-content-sans-serif-font"/>
              </a:rPr>
              <a:t> “The AI </a:t>
            </a:r>
            <a:r>
              <a:rPr lang="de-AT" sz="1400" dirty="0" err="1">
                <a:latin typeface="medium-content-sans-serif-font"/>
              </a:rPr>
              <a:t>Hierarchy</a:t>
            </a:r>
            <a:r>
              <a:rPr lang="de-AT" sz="1400" dirty="0">
                <a:latin typeface="medium-content-sans-serif-font"/>
              </a:rPr>
              <a:t> </a:t>
            </a:r>
            <a:r>
              <a:rPr lang="de-AT" sz="1400" dirty="0" err="1">
                <a:latin typeface="medium-content-sans-serif-font"/>
              </a:rPr>
              <a:t>of</a:t>
            </a:r>
            <a:r>
              <a:rPr lang="de-AT" sz="1400" dirty="0">
                <a:latin typeface="medium-content-sans-serif-font"/>
              </a:rPr>
              <a:t> Needs”</a:t>
            </a:r>
            <a:endParaRPr lang="de-DE" sz="1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06E3C9-7428-034D-8B4A-DF6D23C7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755650"/>
            <a:ext cx="8343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F60B103-7C24-6E46-B623-0D3405B0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88" y="2156833"/>
            <a:ext cx="3283597" cy="25443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5DD98A0-9D3A-CC41-80B1-E02E76E92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071" y="1624584"/>
            <a:ext cx="6096000" cy="18044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4D7A919-FD7C-2944-95D8-83B360A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790" y="3635188"/>
            <a:ext cx="3412210" cy="176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2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B4F7A04-2718-ED4F-AEEE-352FF2B2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8" y="-558896"/>
            <a:ext cx="6246624" cy="62466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56E0655-B1E4-1645-BB35-95B8687B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12" y="938816"/>
            <a:ext cx="4330700" cy="32512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D9E531D-DFDC-BC4D-B11F-7E97D086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940" y="4577474"/>
            <a:ext cx="4763017" cy="16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1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A1AD9474-0412-0D42-9139-BDABE8B899DF}"/>
              </a:ext>
            </a:extLst>
          </p:cNvPr>
          <p:cNvSpPr/>
          <p:nvPr/>
        </p:nvSpPr>
        <p:spPr>
          <a:xfrm>
            <a:off x="991891" y="1566952"/>
            <a:ext cx="1055434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3200" dirty="0">
                <a:latin typeface="Arial" panose="020B0604020202020204" pitchFamily="34" charset="0"/>
              </a:rPr>
              <a:t>The A/B </a:t>
            </a:r>
            <a:r>
              <a:rPr lang="de-AT" sz="3200" dirty="0" err="1">
                <a:latin typeface="Arial" panose="020B0604020202020204" pitchFamily="34" charset="0"/>
              </a:rPr>
              <a:t>Testing</a:t>
            </a:r>
            <a:r>
              <a:rPr lang="de-AT" sz="3200" dirty="0">
                <a:latin typeface="Arial" panose="020B0604020202020204" pitchFamily="34" charset="0"/>
              </a:rPr>
              <a:t> </a:t>
            </a:r>
            <a:r>
              <a:rPr lang="de-AT" sz="3200" dirty="0" err="1">
                <a:latin typeface="Arial" panose="020B0604020202020204" pitchFamily="34" charset="0"/>
              </a:rPr>
              <a:t>Process</a:t>
            </a:r>
            <a:endParaRPr lang="de-AT" sz="3200" dirty="0">
              <a:latin typeface="Arial" panose="020B0604020202020204" pitchFamily="34" charset="0"/>
            </a:endParaRPr>
          </a:p>
          <a:p>
            <a:endParaRPr lang="de-AT" sz="3200" dirty="0">
              <a:latin typeface="Arial" panose="020B0604020202020204" pitchFamily="34" charset="0"/>
            </a:endParaRPr>
          </a:p>
          <a:p>
            <a:r>
              <a:rPr lang="de-AT" sz="3200" dirty="0">
                <a:latin typeface="Arial" panose="020B0604020202020204" pitchFamily="34" charset="0"/>
              </a:rPr>
              <a:t>1. </a:t>
            </a:r>
            <a:r>
              <a:rPr lang="de-AT" sz="2800" dirty="0" err="1">
                <a:latin typeface="Arial" panose="020B0604020202020204" pitchFamily="34" charset="0"/>
              </a:rPr>
              <a:t>Define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your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experiment</a:t>
            </a:r>
            <a:endParaRPr lang="de-AT" sz="2800" dirty="0">
              <a:latin typeface="Courier New" panose="02070309020205020404" pitchFamily="49" charset="0"/>
            </a:endParaRPr>
          </a:p>
          <a:p>
            <a:r>
              <a:rPr lang="de-AT" sz="2800" dirty="0">
                <a:latin typeface="Arial" panose="020B0604020202020204" pitchFamily="34" charset="0"/>
              </a:rPr>
              <a:t>	Treatment</a:t>
            </a:r>
          </a:p>
          <a:p>
            <a:r>
              <a:rPr lang="de-AT" sz="2800" dirty="0">
                <a:latin typeface="Arial" panose="020B0604020202020204" pitchFamily="34" charset="0"/>
              </a:rPr>
              <a:t>	</a:t>
            </a:r>
            <a:r>
              <a:rPr lang="de-AT" sz="2800" dirty="0" err="1">
                <a:latin typeface="Arial" panose="020B0604020202020204" pitchFamily="34" charset="0"/>
              </a:rPr>
              <a:t>How</a:t>
            </a:r>
            <a:r>
              <a:rPr lang="de-AT" sz="2800" dirty="0">
                <a:latin typeface="Arial" panose="020B0604020202020204" pitchFamily="34" charset="0"/>
              </a:rPr>
              <a:t> do </a:t>
            </a:r>
            <a:r>
              <a:rPr lang="de-AT" sz="2800" dirty="0" err="1">
                <a:latin typeface="Arial" panose="020B0604020202020204" pitchFamily="34" charset="0"/>
              </a:rPr>
              <a:t>you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measure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success</a:t>
            </a:r>
            <a:r>
              <a:rPr lang="de-AT" sz="2800" dirty="0">
                <a:latin typeface="Arial" panose="020B0604020202020204" pitchFamily="34" charset="0"/>
              </a:rPr>
              <a:t>? Set a </a:t>
            </a:r>
            <a:r>
              <a:rPr lang="de-AT" sz="2800" dirty="0" err="1">
                <a:latin typeface="Arial" panose="020B0604020202020204" pitchFamily="34" charset="0"/>
              </a:rPr>
              <a:t>metric</a:t>
            </a:r>
            <a:r>
              <a:rPr lang="de-AT" sz="2800" dirty="0">
                <a:latin typeface="Arial" panose="020B0604020202020204" pitchFamily="34" charset="0"/>
              </a:rPr>
              <a:t>.</a:t>
            </a:r>
          </a:p>
          <a:p>
            <a:r>
              <a:rPr lang="de-AT" sz="2800" dirty="0">
                <a:latin typeface="Arial" panose="020B0604020202020204" pitchFamily="34" charset="0"/>
              </a:rPr>
              <a:t>2. </a:t>
            </a:r>
            <a:r>
              <a:rPr lang="de-AT" sz="2800" dirty="0" err="1">
                <a:latin typeface="Arial" panose="020B0604020202020204" pitchFamily="34" charset="0"/>
              </a:rPr>
              <a:t>Randomly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assign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users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to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control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group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and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treatment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group</a:t>
            </a:r>
            <a:endParaRPr lang="de-AT" sz="2800" dirty="0">
              <a:latin typeface="Arial" panose="020B0604020202020204" pitchFamily="34" charset="0"/>
            </a:endParaRPr>
          </a:p>
          <a:p>
            <a:r>
              <a:rPr lang="de-AT" sz="2800" dirty="0">
                <a:latin typeface="Arial" panose="020B0604020202020204" pitchFamily="34" charset="0"/>
              </a:rPr>
              <a:t>3. Go live: </a:t>
            </a:r>
            <a:r>
              <a:rPr lang="de-AT" sz="2800" dirty="0" err="1">
                <a:latin typeface="Arial" panose="020B0604020202020204" pitchFamily="34" charset="0"/>
              </a:rPr>
              <a:t>expose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users</a:t>
            </a:r>
            <a:endParaRPr lang="de-AT" sz="2800" dirty="0">
              <a:latin typeface="Arial" panose="020B0604020202020204" pitchFamily="34" charset="0"/>
            </a:endParaRPr>
          </a:p>
          <a:p>
            <a:r>
              <a:rPr lang="de-AT" sz="2800" dirty="0">
                <a:latin typeface="Arial" panose="020B0604020202020204" pitchFamily="34" charset="0"/>
              </a:rPr>
              <a:t>4. </a:t>
            </a:r>
            <a:r>
              <a:rPr lang="de-AT" sz="2800" dirty="0" err="1">
                <a:latin typeface="Arial" panose="020B0604020202020204" pitchFamily="34" charset="0"/>
              </a:rPr>
              <a:t>Once</a:t>
            </a:r>
            <a:r>
              <a:rPr lang="de-AT" sz="2800" dirty="0">
                <a:latin typeface="Arial" panose="020B0604020202020204" pitchFamily="34" charset="0"/>
              </a:rPr>
              <a:t> sample </a:t>
            </a:r>
            <a:r>
              <a:rPr lang="de-AT" sz="2800" dirty="0" err="1">
                <a:latin typeface="Arial" panose="020B0604020202020204" pitchFamily="34" charset="0"/>
              </a:rPr>
              <a:t>size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is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reached</a:t>
            </a:r>
            <a:r>
              <a:rPr lang="de-AT" sz="2800" dirty="0">
                <a:latin typeface="Arial" panose="020B0604020202020204" pitchFamily="34" charset="0"/>
              </a:rPr>
              <a:t>, </a:t>
            </a:r>
            <a:r>
              <a:rPr lang="de-AT" sz="2800" dirty="0" err="1">
                <a:latin typeface="Arial" panose="020B0604020202020204" pitchFamily="34" charset="0"/>
              </a:rPr>
              <a:t>analyze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collected</a:t>
            </a:r>
            <a:r>
              <a:rPr lang="de-AT" sz="2800" dirty="0">
                <a:latin typeface="Arial" panose="020B0604020202020204" pitchFamily="34" charset="0"/>
              </a:rPr>
              <a:t> </a:t>
            </a:r>
            <a:r>
              <a:rPr lang="de-AT" sz="2800" dirty="0" err="1">
                <a:latin typeface="Arial" panose="020B0604020202020204" pitchFamily="34" charset="0"/>
              </a:rPr>
              <a:t>data</a:t>
            </a:r>
            <a:endParaRPr lang="de-AT" sz="28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28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7E61645-24A7-704E-9C45-EA5358B914B3}"/>
              </a:ext>
            </a:extLst>
          </p:cNvPr>
          <p:cNvSpPr txBox="1"/>
          <p:nvPr/>
        </p:nvSpPr>
        <p:spPr>
          <a:xfrm>
            <a:off x="635816" y="2937934"/>
            <a:ext cx="1097621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is</a:t>
            </a:r>
            <a:r>
              <a:rPr lang="de-DE" sz="4400" dirty="0"/>
              <a:t> </a:t>
            </a:r>
            <a:r>
              <a:rPr lang="de-DE" sz="4400" dirty="0" err="1"/>
              <a:t>the</a:t>
            </a:r>
            <a:r>
              <a:rPr lang="de-DE" sz="4400" dirty="0"/>
              <a:t> </a:t>
            </a:r>
            <a:r>
              <a:rPr lang="de-DE" sz="4400" dirty="0" err="1"/>
              <a:t>most</a:t>
            </a:r>
            <a:r>
              <a:rPr lang="de-DE" sz="4400" dirty="0"/>
              <a:t> </a:t>
            </a:r>
            <a:r>
              <a:rPr lang="de-DE" sz="4400" dirty="0" err="1"/>
              <a:t>important</a:t>
            </a:r>
            <a:r>
              <a:rPr lang="de-DE" sz="4400" dirty="0"/>
              <a:t> </a:t>
            </a:r>
            <a:r>
              <a:rPr lang="de-DE" sz="4400" dirty="0" err="1"/>
              <a:t>feature</a:t>
            </a:r>
            <a:r>
              <a:rPr lang="de-DE" sz="4400" dirty="0"/>
              <a:t> </a:t>
            </a:r>
            <a:r>
              <a:rPr lang="de-DE" sz="4400" dirty="0" err="1"/>
              <a:t>we</a:t>
            </a:r>
            <a:r>
              <a:rPr lang="de-DE" sz="4400" dirty="0"/>
              <a:t> </a:t>
            </a:r>
            <a:r>
              <a:rPr lang="de-DE" sz="4400" dirty="0" err="1"/>
              <a:t>have</a:t>
            </a:r>
            <a:br>
              <a:rPr lang="de-DE" sz="4400" dirty="0"/>
            </a:br>
            <a:r>
              <a:rPr lang="de-DE" sz="4400" dirty="0"/>
              <a:t> </a:t>
            </a:r>
            <a:r>
              <a:rPr lang="de-DE" sz="4400" dirty="0" err="1"/>
              <a:t>released</a:t>
            </a:r>
            <a:r>
              <a:rPr lang="de-DE" sz="4400" dirty="0"/>
              <a:t> in 2019?</a:t>
            </a:r>
          </a:p>
          <a:p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69950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799C7AC-63A7-434F-BB41-482E134A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245" y="3171825"/>
            <a:ext cx="6047509" cy="51435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D27CCD2-60D0-A94B-A2DA-3F31146B9D98}"/>
              </a:ext>
            </a:extLst>
          </p:cNvPr>
          <p:cNvSpPr/>
          <p:nvPr/>
        </p:nvSpPr>
        <p:spPr>
          <a:xfrm>
            <a:off x="4301307" y="1679006"/>
            <a:ext cx="31433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400" dirty="0" err="1"/>
              <a:t>What</a:t>
            </a:r>
            <a:r>
              <a:rPr lang="de-DE" sz="4400" dirty="0"/>
              <a:t> </a:t>
            </a:r>
            <a:r>
              <a:rPr lang="de-DE" sz="4400" dirty="0" err="1"/>
              <a:t>is</a:t>
            </a:r>
            <a:r>
              <a:rPr lang="de-DE" sz="4400" dirty="0"/>
              <a:t> </a:t>
            </a:r>
            <a:r>
              <a:rPr lang="de-DE" sz="4400" dirty="0" err="1"/>
              <a:t>this</a:t>
            </a:r>
            <a:r>
              <a:rPr lang="de-DE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5303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125</Words>
  <Application>Microsoft Macintosh PowerPoint</Application>
  <PresentationFormat>Breitbild</PresentationFormat>
  <Paragraphs>29</Paragraphs>
  <Slides>11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George Neue Black</vt:lpstr>
      <vt:lpstr>George Neue Bold</vt:lpstr>
      <vt:lpstr>medium-content-sans-serif-font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Microsoft Office User</dc:creator>
  <cp:lastModifiedBy>Microsoft Office User</cp:lastModifiedBy>
  <cp:revision>124</cp:revision>
  <cp:lastPrinted>2019-10-18T19:29:06Z</cp:lastPrinted>
  <dcterms:created xsi:type="dcterms:W3CDTF">2019-07-30T12:11:29Z</dcterms:created>
  <dcterms:modified xsi:type="dcterms:W3CDTF">2019-12-07T10:16:56Z</dcterms:modified>
</cp:coreProperties>
</file>